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85" r:id="rId7"/>
    <p:sldId id="287" r:id="rId8"/>
    <p:sldId id="286" r:id="rId9"/>
    <p:sldId id="288" r:id="rId10"/>
    <p:sldId id="289" r:id="rId11"/>
    <p:sldId id="264" r:id="rId12"/>
    <p:sldId id="261" r:id="rId13"/>
    <p:sldId id="262" r:id="rId14"/>
    <p:sldId id="263" r:id="rId15"/>
    <p:sldId id="265" r:id="rId16"/>
    <p:sldId id="266" r:id="rId17"/>
    <p:sldId id="267" r:id="rId18"/>
    <p:sldId id="268" r:id="rId19"/>
    <p:sldId id="274" r:id="rId20"/>
    <p:sldId id="269" r:id="rId21"/>
    <p:sldId id="290" r:id="rId22"/>
    <p:sldId id="291" r:id="rId23"/>
    <p:sldId id="270" r:id="rId24"/>
    <p:sldId id="277" r:id="rId25"/>
    <p:sldId id="278" r:id="rId26"/>
    <p:sldId id="279" r:id="rId27"/>
    <p:sldId id="271" r:id="rId28"/>
    <p:sldId id="272" r:id="rId29"/>
    <p:sldId id="273" r:id="rId30"/>
    <p:sldId id="275" r:id="rId31"/>
    <p:sldId id="276" r:id="rId32"/>
    <p:sldId id="280" r:id="rId33"/>
    <p:sldId id="281" r:id="rId34"/>
    <p:sldId id="282" r:id="rId35"/>
    <p:sldId id="283" r:id="rId36"/>
    <p:sldId id="284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BF78295-25EE-4AE7-8EE0-D173170ECD1C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0AB821-6C16-4408-9B84-BD9EB24DE8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Role of courtyards to moderate conditions: cool air is warmed before it enters the private space;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3D11CF-B748-4972-B636-04F99D6D28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AAB2-08AD-48F6-A0C3-3986EAB82D8A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4DE2D-2D05-4B93-96F9-F3D42402C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33E6-058D-448F-981A-AEAA6187578D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3AE3-A5B5-4574-BC6C-BF0B71EB22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DDE3-A847-42B1-9350-43088143225C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ADA12-648D-43C0-A38F-6F218DA36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C6CA-B64F-4EDA-B337-63E0637E5DFE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AC90-EB6B-4649-862D-C3CAC05002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2F6DB-5EA1-435B-B235-16ED9696A144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4E41C-752A-4A71-9F14-C97850B9C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1A79F-A4C2-45C5-B8ED-308753539436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4F4CE-8B1A-4363-83E5-C9A00F54DA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3607C-67A7-45F4-A418-F8979B59BEBA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92064-4DB0-4961-B9C5-957B6CF935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FB5DB-68C3-44EB-902A-98026909BEF3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BF84-C539-4A61-ADAC-92C7C2C2E8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4B411-6018-4AF2-81C2-905B92173D50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3935-C55D-4737-87BE-7F80FCFB77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BDCB-1B78-493D-810D-7FF0962F86E9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2588B-0054-4F1C-A9C0-01CC7E946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0452B-D1B7-4CE9-A22A-8D0E64F2CCEB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3C2CB-8457-4DB4-A94F-5B1A99F5F3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A9E3D8-2DAF-42BD-AEDD-6120F6DDF18D}" type="datetimeFigureOut">
              <a:rPr lang="en-US"/>
              <a:pPr>
                <a:defRPr/>
              </a:pPr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522355-F950-47D6-8858-B1AB03E6D2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loanreview.mit.edu/article/friend-foe-ally-adversary-or-something-else/" TargetMode="External"/><Relationship Id="rId2" Type="http://schemas.openxmlformats.org/officeDocument/2006/relationships/hyperlink" Target="http://sloanreview.mit.edu/article/is-it-really-lonely-at-the-top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lstybel@stybelpeabody.co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AVOIDING “READY, FIRE, AIM” IN DIAGNOSING WORKPLACE RELATIONSHIPS:  Your Guide to Managing Chums. </a:t>
            </a:r>
            <a:br>
              <a:rPr lang="en-US" smtClean="0"/>
            </a:br>
            <a:r>
              <a:rPr lang="en-US" smtClean="0"/>
              <a:t>Larry Stybel</a:t>
            </a:r>
            <a:endParaRPr lang="en-US" smtClean="0"/>
          </a:p>
        </p:txBody>
      </p:sp>
      <p:pic>
        <p:nvPicPr>
          <p:cNvPr id="14338" name="Picture 2" descr="E:\stybelpeabodyfiles\stybelpictures\courtyardspain2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057400"/>
            <a:ext cx="3300413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762002"/>
          <a:ext cx="7924800" cy="5791193"/>
        </p:xfrm>
        <a:graphic>
          <a:graphicData uri="http://schemas.openxmlformats.org/drawingml/2006/table">
            <a:tbl>
              <a:tblPr/>
              <a:tblGrid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  <a:gridCol w="660400"/>
              </a:tblGrid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863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RELATIONSHIP MATRIX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CONDITIONAL AFFECT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UNCONDITIONAL AFFECT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POSITIVE OUTCOMES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Chums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Friends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NEUTRAL OUTCOMES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Allies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Colleague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NEGATIVE OUTCOMES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Adversaries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cap="small" baseline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Enemies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85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cap="small" baseline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COLLEAGUES: occupying similar space, sharing information. Neutral/Neutral.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340475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FRIENDS: unconditional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2133600"/>
            <a:ext cx="39433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ENEMIES: unconditional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800"/>
            <a:ext cx="398303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ADVERSARIES: Conditional Opponents: negative outcome but conditional affect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133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ALLIES: Conditional Cooperation. Neutral/Conditional.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362200"/>
            <a:ext cx="3287721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CHUMS: Allies with Benefits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638" y="1600200"/>
            <a:ext cx="6286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OUR FOCUS IS ON CHUMSHIP: MOST GREAT LEADERS “GET IT.”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1447800"/>
            <a:ext cx="5715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IT’S NOT LONLEY AT THE TOP.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57388"/>
            <a:ext cx="596265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PEOPLE WHO KNOW HOW TO CONVERT ALLIES TO CHUMS ARE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524000"/>
            <a:ext cx="4197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</a:t>
            </a:r>
          </a:p>
        </p:txBody>
      </p:sp>
      <p:sp>
        <p:nvSpPr>
          <p:cNvPr id="1536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Differentiatial</a:t>
            </a:r>
            <a:r>
              <a:rPr lang="en-US" dirty="0" smtClean="0"/>
              <a:t> diagnosis of workplace relationships: friends, allies, chums, colleagues, and enemies.</a:t>
            </a:r>
          </a:p>
          <a:p>
            <a:r>
              <a:rPr lang="en-US" dirty="0" smtClean="0"/>
              <a:t>Understanding how to cultivate chums and the physical/virtual space for </a:t>
            </a:r>
            <a:r>
              <a:rPr lang="en-US" dirty="0" err="1" smtClean="0"/>
              <a:t>chumship</a:t>
            </a:r>
            <a:r>
              <a:rPr lang="en-US" dirty="0" smtClean="0"/>
              <a:t>. </a:t>
            </a:r>
          </a:p>
          <a:p>
            <a:r>
              <a:rPr lang="en-US" dirty="0" smtClean="0"/>
              <a:t>How companies can help employees manage </a:t>
            </a:r>
            <a:r>
              <a:rPr lang="en-US" dirty="0" err="1" smtClean="0"/>
              <a:t>chumship</a:t>
            </a:r>
            <a:r>
              <a:rPr lang="en-US" dirty="0" smtClean="0"/>
              <a:t> and why it is important to do 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CHUMSHIP HELPS PUT WORK-LIFE TENSION ON A THREE LEGGED FRAMEWORK.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2763" y="2743200"/>
            <a:ext cx="303847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CPA PARTNER LOVES GOLF</a:t>
            </a:r>
            <a:endParaRPr lang="en-US" dirty="0"/>
          </a:p>
        </p:txBody>
      </p:sp>
      <p:pic>
        <p:nvPicPr>
          <p:cNvPr id="51202" name="Picture 2" descr="http://sunsetwraps.com/images/products/detail/GO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981200"/>
            <a:ext cx="3886200" cy="3276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Director of Treasury Likes </a:t>
            </a:r>
            <a:br>
              <a:rPr lang="en-US" dirty="0" smtClean="0"/>
            </a:br>
            <a:r>
              <a:rPr lang="en-US" dirty="0" smtClean="0"/>
              <a:t>Fine Wine</a:t>
            </a:r>
            <a:endParaRPr lang="en-US" dirty="0"/>
          </a:p>
        </p:txBody>
      </p:sp>
      <p:pic>
        <p:nvPicPr>
          <p:cNvPr id="52226" name="Picture 2" descr="Wine Tasting Par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905000"/>
            <a:ext cx="4381500" cy="292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COURTYARD IS WHERE CHUMSHIP IS CULTIVATED.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600200"/>
            <a:ext cx="390842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COURTYARDS </a:t>
            </a:r>
            <a:r>
              <a:rPr lang="en-US" dirty="0" smtClean="0"/>
              <a:t>MODERATE MOOD BEFORE ENTERING PRIVATE SPACE.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905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SPACE THAT IS NOT WORK YET IS NOT PRIVATE. 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288" y="1676400"/>
            <a:ext cx="597852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MODERATE TEMPERATURE FOR THE PRIVATE SPACE.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124200"/>
            <a:ext cx="49466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COURTYARD:  GOLF</a:t>
            </a:r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27163"/>
            <a:ext cx="719296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PHYSICAL COURTYARD: Association Committees.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67325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PHYSICAL COURTYARD: Wine Tastings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0" y="2238375"/>
            <a:ext cx="7048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7070725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VIRTUAL COURTYARD: Facebook and Google+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313" y="2573338"/>
            <a:ext cx="45339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MANAGEMENT OF COURTYARD TIME</a:t>
            </a:r>
            <a:endParaRPr lang="en-US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Attract and retain business.</a:t>
            </a:r>
          </a:p>
          <a:p>
            <a:r>
              <a:rPr lang="en-US" dirty="0" smtClean="0"/>
              <a:t>Move Work/Life conflict to Home/Work/Courtyard.  Courtyard can reduce stress.</a:t>
            </a:r>
          </a:p>
          <a:p>
            <a:r>
              <a:rPr lang="en-US" dirty="0" smtClean="0"/>
              <a:t>Chums give zest to work.</a:t>
            </a:r>
          </a:p>
          <a:p>
            <a:r>
              <a:rPr lang="en-US" dirty="0" smtClean="0"/>
              <a:t>Chums help smooth volatility of career management.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MONDAY MORNING AT 8:00am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742113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"/>
            <a:ext cx="5713413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 More Information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hlinkClick r:id="rId2"/>
              </a:rPr>
              <a:t>http://sloanreview.mit.edu/article/is-it-really-lonely-at-the-top/</a:t>
            </a:r>
            <a:endParaRPr lang="en-US" smtClean="0"/>
          </a:p>
          <a:p>
            <a:r>
              <a:rPr lang="en-US" smtClean="0">
                <a:hlinkClick r:id="rId3"/>
              </a:rPr>
              <a:t>http://sloanreview.mit.edu/article/friend-foe-ally-adversary-or-something-else/</a:t>
            </a: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Larry Stybel, </a:t>
            </a:r>
            <a:r>
              <a:rPr lang="en-US" smtClean="0">
                <a:hlinkClick r:id="rId2"/>
              </a:rPr>
              <a:t>lstybel@stybelpeabody.com</a:t>
            </a: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66897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PARADOX OF KNOWLEDGE WORK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9437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DIFERENTIAL DIAGNOSIS OF WORKPLACE RELATIONSHIPS?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8577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MISSED OPPORTUNITIES FOR PROMOTION FOR THOSE IN COMPLIANCE ORIENTED JOBS.</a:t>
            </a:r>
            <a:endParaRPr lang="en-US" dirty="0"/>
          </a:p>
        </p:txBody>
      </p:sp>
      <p:pic>
        <p:nvPicPr>
          <p:cNvPr id="1026" name="Picture 2" descr="http://www.yourthoughtpartner.com/Portals/83405/images/Disengaged-Employ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05200"/>
            <a:ext cx="5334000" cy="2476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STRANDS OF CHUMSHIP TIE RELATIONS WITH CUSTOMERS.</a:t>
            </a:r>
            <a:endParaRPr lang="en-US" dirty="0"/>
          </a:p>
        </p:txBody>
      </p:sp>
      <p:pic>
        <p:nvPicPr>
          <p:cNvPr id="48130" name="Picture 2" descr="http://blog.mindblizzard.com/uploaded_images/gullivers-travels-774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6683939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TOO GREAT A DEPENDENCY ON SINGLE RAIN MAKERS NOT GOOD FOR PROFESSIONAL SERVICE FIRMS: TESTA</a:t>
            </a:r>
            <a:endParaRPr lang="en-US" dirty="0"/>
          </a:p>
        </p:txBody>
      </p:sp>
      <p:pic>
        <p:nvPicPr>
          <p:cNvPr id="46082" name="Picture 2" descr="http://www.macdonaldlaurier.ca/files/graphics/EconomicDependency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920240"/>
            <a:ext cx="3383789" cy="493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WITHOUT A COMMON LANGUAGE:</a:t>
            </a:r>
            <a:endParaRPr lang="en-US" dirty="0"/>
          </a:p>
        </p:txBody>
      </p:sp>
      <p:pic>
        <p:nvPicPr>
          <p:cNvPr id="49154" name="Picture 2" descr="http://media.licdn.com/mpr/mpr/p/1/000/25a/07b/0b1ad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981200"/>
            <a:ext cx="9525000" cy="3248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351</Words>
  <Application>Microsoft Office PowerPoint</Application>
  <PresentationFormat>On-screen Show (4:3)</PresentationFormat>
  <Paragraphs>55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AVOIDING “READY, FIRE, AIM” IN DIAGNOSING WORKPLACE RELATIONSHIPS:  Your Guide to Managing Chums.  Larry Stybel</vt:lpstr>
      <vt:lpstr>GOALS</vt:lpstr>
      <vt:lpstr>Slide 3</vt:lpstr>
      <vt:lpstr>PARADOX OF KNOWLEDGE WORK</vt:lpstr>
      <vt:lpstr>DIFERENTIAL DIAGNOSIS OF WORKPLACE RELATIONSHIPS?</vt:lpstr>
      <vt:lpstr>MISSED OPPORTUNITIES FOR PROMOTION FOR THOSE IN COMPLIANCE ORIENTED JOBS.</vt:lpstr>
      <vt:lpstr>MULTIPLE STRANDS OF CHUMSHIP TIE RELATIONS WITH CUSTOMERS.</vt:lpstr>
      <vt:lpstr>TOO GREAT A DEPENDENCY ON SINGLE RAIN MAKERS NOT GOOD FOR PROFESSIONAL SERVICE FIRMS: TESTA</vt:lpstr>
      <vt:lpstr>WITHOUT A COMMON LANGUAGE:</vt:lpstr>
      <vt:lpstr>Slide 10</vt:lpstr>
      <vt:lpstr>COLLEAGUES: occupying similar space, sharing information. Neutral/Neutral.</vt:lpstr>
      <vt:lpstr>FRIENDS: unconditional </vt:lpstr>
      <vt:lpstr>ENEMIES: unconditional</vt:lpstr>
      <vt:lpstr>ADVERSARIES: Conditional Opponents: negative outcome but conditional affect.</vt:lpstr>
      <vt:lpstr>ALLIES: Conditional Cooperation. Neutral/Conditional.</vt:lpstr>
      <vt:lpstr>CHUMS: Allies with Benefits</vt:lpstr>
      <vt:lpstr>OUR FOCUS IS ON CHUMSHIP: MOST GREAT LEADERS “GET IT.”</vt:lpstr>
      <vt:lpstr>IT’S NOT LONLEY AT THE TOP.</vt:lpstr>
      <vt:lpstr>PEOPLE WHO KNOW HOW TO CONVERT ALLIES TO CHUMS ARE</vt:lpstr>
      <vt:lpstr>CHUMSHIP HELPS PUT WORK-LIFE TENSION ON A THREE LEGGED FRAMEWORK.</vt:lpstr>
      <vt:lpstr>CPA PARTNER LOVES GOLF</vt:lpstr>
      <vt:lpstr>Director of Treasury Likes  Fine Wine</vt:lpstr>
      <vt:lpstr>THE COURTYARD IS WHERE CHUMSHIP IS CULTIVATED.</vt:lpstr>
      <vt:lpstr>COURTYARDS MODERATE MOOD BEFORE ENTERING PRIVATE SPACE.</vt:lpstr>
      <vt:lpstr>A SPACE THAT IS NOT WORK YET IS NOT PRIVATE. </vt:lpstr>
      <vt:lpstr>MODERATE TEMPERATURE FOR THE PRIVATE SPACE.</vt:lpstr>
      <vt:lpstr>PHYSICAL COURTYARD:  GOLF</vt:lpstr>
      <vt:lpstr>PHYSICAL COURTYARD: Association Committees.</vt:lpstr>
      <vt:lpstr>PHYSICAL COURTYARD: Wine Tastings</vt:lpstr>
      <vt:lpstr>VIRTUAL COURTYARD: Facebook and Google+</vt:lpstr>
      <vt:lpstr>MANAGEMENT OF COURTYARD TIME</vt:lpstr>
      <vt:lpstr>MONDAY MORNING AT 8:00am</vt:lpstr>
      <vt:lpstr>Slide 33</vt:lpstr>
      <vt:lpstr>For More Information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THE COURTYARD  OF YOUR LIFE</dc:title>
  <dc:creator>lstybel</dc:creator>
  <cp:lastModifiedBy>Larry Stybel</cp:lastModifiedBy>
  <cp:revision>24</cp:revision>
  <dcterms:created xsi:type="dcterms:W3CDTF">2014-04-28T19:44:34Z</dcterms:created>
  <dcterms:modified xsi:type="dcterms:W3CDTF">2014-05-22T20:47:35Z</dcterms:modified>
</cp:coreProperties>
</file>