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8" r:id="rId3"/>
    <p:sldId id="258" r:id="rId4"/>
    <p:sldId id="257" r:id="rId5"/>
    <p:sldId id="259" r:id="rId6"/>
    <p:sldId id="317" r:id="rId7"/>
    <p:sldId id="296" r:id="rId8"/>
    <p:sldId id="349" r:id="rId9"/>
    <p:sldId id="260" r:id="rId10"/>
    <p:sldId id="299" r:id="rId11"/>
    <p:sldId id="261" r:id="rId12"/>
    <p:sldId id="301" r:id="rId13"/>
    <p:sldId id="302" r:id="rId14"/>
    <p:sldId id="262" r:id="rId15"/>
    <p:sldId id="263" r:id="rId16"/>
    <p:sldId id="351" r:id="rId17"/>
    <p:sldId id="303" r:id="rId18"/>
    <p:sldId id="352" r:id="rId19"/>
    <p:sldId id="356" r:id="rId20"/>
    <p:sldId id="304" r:id="rId21"/>
    <p:sldId id="357" r:id="rId22"/>
    <p:sldId id="355" r:id="rId23"/>
    <p:sldId id="322" r:id="rId24"/>
    <p:sldId id="323" r:id="rId25"/>
    <p:sldId id="324" r:id="rId26"/>
    <p:sldId id="272" r:id="rId27"/>
    <p:sldId id="359" r:id="rId28"/>
    <p:sldId id="360" r:id="rId29"/>
    <p:sldId id="361" r:id="rId30"/>
    <p:sldId id="363" r:id="rId31"/>
    <p:sldId id="364" r:id="rId32"/>
    <p:sldId id="273" r:id="rId33"/>
    <p:sldId id="274" r:id="rId34"/>
    <p:sldId id="358" r:id="rId35"/>
    <p:sldId id="275" r:id="rId36"/>
    <p:sldId id="277" r:id="rId37"/>
    <p:sldId id="278" r:id="rId38"/>
    <p:sldId id="325" r:id="rId39"/>
    <p:sldId id="297" r:id="rId40"/>
    <p:sldId id="280" r:id="rId41"/>
    <p:sldId id="281" r:id="rId42"/>
    <p:sldId id="365" r:id="rId43"/>
    <p:sldId id="347" r:id="rId44"/>
    <p:sldId id="282" r:id="rId45"/>
    <p:sldId id="283" r:id="rId46"/>
    <p:sldId id="312" r:id="rId47"/>
    <p:sldId id="313" r:id="rId48"/>
    <p:sldId id="284" r:id="rId49"/>
    <p:sldId id="314" r:id="rId50"/>
    <p:sldId id="285" r:id="rId51"/>
    <p:sldId id="366" r:id="rId52"/>
    <p:sldId id="327" r:id="rId53"/>
    <p:sldId id="328" r:id="rId54"/>
    <p:sldId id="329" r:id="rId55"/>
    <p:sldId id="330" r:id="rId56"/>
    <p:sldId id="331" r:id="rId57"/>
    <p:sldId id="334" r:id="rId58"/>
    <p:sldId id="335" r:id="rId59"/>
    <p:sldId id="336" r:id="rId60"/>
    <p:sldId id="341" r:id="rId61"/>
    <p:sldId id="332" r:id="rId62"/>
    <p:sldId id="333" r:id="rId63"/>
    <p:sldId id="338" r:id="rId64"/>
    <p:sldId id="339" r:id="rId65"/>
    <p:sldId id="340" r:id="rId66"/>
    <p:sldId id="343" r:id="rId67"/>
    <p:sldId id="345" r:id="rId68"/>
    <p:sldId id="287" r:id="rId69"/>
    <p:sldId id="346" r:id="rId70"/>
    <p:sldId id="286" r:id="rId71"/>
    <p:sldId id="288" r:id="rId72"/>
    <p:sldId id="290" r:id="rId73"/>
    <p:sldId id="289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2107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770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986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944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759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161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903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478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983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947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719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8E8C7-D740-4DE3-97D2-3FA49A205601}" type="datetimeFigureOut">
              <a:rPr lang="en-US" smtClean="0"/>
              <a:pPr/>
              <a:t>9/9/2014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4AC81-A813-4292-89EF-9956871EE8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473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om/imgres?imgurl=http://media.salon.com/2013/08/rush_limbaugh5.jpg&amp;imgrefurl=http://www.salon.com/2014/02/11/rush_limbaughs_reaction_to_michael_sam_coming_out_heterosexuals_are_under_assault/&amp;docid=DGYbtMWNKRr6RM&amp;tbnid=-wdRHughabMqiM:&amp;w=750&amp;h=500&amp;ei=lGIcU72sGsHs0wGfuIGQAg&amp;ved=0CAIQxiAwAA&amp;iact=c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5/Wally_Cox_1962.JPG" TargetMode="External"/><Relationship Id="rId2" Type="http://schemas.openxmlformats.org/officeDocument/2006/relationships/hyperlink" Target="http://www.google.com/url?sa=i&amp;rct=j&amp;q=&amp;esrc=s&amp;source=images&amp;cd=&amp;cad=rja&amp;uact=8&amp;docid=YuZW8tF2Kv3OnM&amp;tbnid=BNIVAkkN_6KmfM:&amp;ved=0CAUQjRw&amp;url=http://en.wikipedia.org/wiki/Wally_Cox&amp;ei=QGMcU_XmFMbu0AGl3oHIAQ&amp;bvm=bv.62578216,d.eW0&amp;psig=AFQjCNGId69DKX37tTsdp1ZEupRJhUgXuw&amp;ust=1394455726263536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ychologytoday.com/blog/platform-success" TargetMode="External"/><Relationship Id="rId2" Type="http://schemas.openxmlformats.org/officeDocument/2006/relationships/hyperlink" Target="http://www.psychologytoday.com/blog/platform-success/201303/people-want-follow-calm-assertive-leaders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FAKE IT TILL YOU BECOME IT:</a:t>
            </a:r>
            <a:br>
              <a:rPr lang="en-US" dirty="0" smtClean="0"/>
            </a:br>
            <a:r>
              <a:rPr lang="en-US" smtClean="0"/>
              <a:t>CALM </a:t>
            </a:r>
            <a:r>
              <a:rPr lang="en-US" smtClean="0"/>
              <a:t>ASSERTIVE </a:t>
            </a:r>
            <a:r>
              <a:rPr lang="en-US" dirty="0" smtClean="0"/>
              <a:t>LEADERSHIP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Larry Stybel,Ed.D. </a:t>
            </a:r>
          </a:p>
          <a:p>
            <a:r>
              <a:rPr lang="en-US" dirty="0" smtClean="0"/>
              <a:t>STYBEL PEABODY ASSOCIATES,</a:t>
            </a:r>
          </a:p>
          <a:p>
            <a:r>
              <a:rPr lang="en-US" dirty="0" smtClean="0"/>
              <a:t>A Lincolnshire Company.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216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BEHAVIORAL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Journal of Business Psychology, 2010.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2136339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Leadership = Communication? The Relations of Leaders’ Communication Styles with Leadership Styles, Knowledge</a:t>
            </a:r>
          </a:p>
          <a:p>
            <a:r>
              <a:rPr lang="en-US" sz="2400" dirty="0" smtClean="0"/>
              <a:t>Sharing and Leadership Outcomes</a:t>
            </a:r>
          </a:p>
          <a:p>
            <a:endParaRPr lang="en-US" sz="2400" dirty="0" smtClean="0"/>
          </a:p>
          <a:p>
            <a:r>
              <a:rPr lang="nl-NL" sz="2400" dirty="0" smtClean="0"/>
              <a:t>Reinout E. de Vries • Angelique Bakker-Pieper </a:t>
            </a:r>
            <a:r>
              <a:rPr lang="en-US" sz="2400" dirty="0" smtClean="0"/>
              <a:t>Wyneke Oostenveld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92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279 employees in one organization.</a:t>
            </a:r>
          </a:p>
          <a:p>
            <a:r>
              <a:rPr lang="en-US" dirty="0" smtClean="0"/>
              <a:t>charismatic team leaders versus task-oriented team leaders versus “people” oriented team leaders.</a:t>
            </a:r>
          </a:p>
          <a:p>
            <a:r>
              <a:rPr lang="en-US" dirty="0" smtClean="0"/>
              <a:t>Leader Perceived Support and Precision in Feedback Most Linked to Outcome and Perceived Satisfaction.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CALM AND ASSERTIVE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914400"/>
            <a:ext cx="71421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01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309824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84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Down the Name of a Calm/Assertive Leader you have met.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Assertive but Not Calm: Rush Limbaugh.</a:t>
            </a:r>
            <a:endParaRPr lang="en-US" dirty="0"/>
          </a:p>
        </p:txBody>
      </p:sp>
      <p:pic>
        <p:nvPicPr>
          <p:cNvPr id="1026" name="Picture 2" descr="https://encrypted-tbn1.gstatic.com/images?q=tbn:ANd9GcSP-tDj_nAB-rID64ycbYFHWqGeZL_qJtiDOkXY6dKKxS1CL92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57400"/>
            <a:ext cx="6458265" cy="4297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Lewis Black:</a:t>
            </a:r>
            <a:br>
              <a:rPr lang="en-US" dirty="0" smtClean="0"/>
            </a:br>
            <a:r>
              <a:rPr lang="en-US" dirty="0" smtClean="0"/>
              <a:t>Calm…Calm….ASSERTIVE</a:t>
            </a:r>
            <a:endParaRPr lang="en-US" dirty="0"/>
          </a:p>
        </p:txBody>
      </p:sp>
      <p:pic>
        <p:nvPicPr>
          <p:cNvPr id="76802" name="Picture 2" descr="http://www.annarbor.com/assets_c/2013/08/lewisblack-thumb-300x221-149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194" y="2895600"/>
            <a:ext cx="4344436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ASSERTIVE BUT NOT </a:t>
            </a:r>
            <a:br>
              <a:rPr lang="en-US" dirty="0" smtClean="0"/>
            </a:br>
            <a:r>
              <a:rPr lang="en-US" dirty="0" smtClean="0"/>
              <a:t>CALM LEADER IN YOUR LIFE?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5900" y="1625600"/>
            <a:ext cx="36322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131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LEADER WHO MOST INSPIRED YOU: (BOSS, PARENT, FICTIONAL CHARACTER)</a:t>
            </a:r>
            <a:endParaRPr lang="en-US" dirty="0"/>
          </a:p>
        </p:txBody>
      </p:sp>
      <p:pic>
        <p:nvPicPr>
          <p:cNvPr id="1026" name="Picture 2" descr="http://qablog.practitest.com/wp-content/uploads/2010/10/writing_gir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76400"/>
            <a:ext cx="5514975" cy="5829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Calm But Not Assertive: </a:t>
            </a:r>
            <a:br>
              <a:rPr lang="en-US" dirty="0" smtClean="0"/>
            </a:br>
            <a:r>
              <a:rPr lang="en-US" dirty="0" smtClean="0"/>
              <a:t>Jeff the Nice HR Director.</a:t>
            </a:r>
            <a:endParaRPr lang="en-US" dirty="0"/>
          </a:p>
        </p:txBody>
      </p:sp>
      <p:sp>
        <p:nvSpPr>
          <p:cNvPr id="56322" name="AutoShape 2" descr="data:image/jpeg;base64,/9j/4AAQSkZJRgABAQAAAQABAAD/2wCEAAkGBhQSEBUUEhQVFRUWFxUUFhcYFxcVGBYWFxcVFhQXFRgYHCYeFxkkGhgVHzEgIycpLCwsFh4xNTAqNSYrLCkBCQoKBQUFDQUFDSkYEhgpKSkpKSkpKSkpKSkpKSkpKSkpKSkpKSkpKSkpKSkpKSkpKSkpKSkpKSkpKSkpKSkpKf/AABEIAOIAsAMBIgACEQEDEQH/xAAcAAACAwEBAQEAAAAAAAAAAAADBAUGBwIBAAj/xABEEAABAwIEAwUFBgIIBQUAAAABAgMRACEEEjFBBVFhBiJxgZEHEzKxwUJSYnKh8CPRFBVTgpKy4fElM3OiwiQ1Q2OD/8QAFAEBAAAAAAAAAAAAAAAAAAAAAP/EABQRAQAAAAAAAAAAAAAAAAAAAAD/2gAMAwEAAhEDEQA/ALs0qmk0o1TrYoCAV0E10humW2qASUUYN0wjDV24yEglRCQLkmwAG5O1AslNLcT4m1h0gvLSidBqpUfdSLmqb2o9pRCi1gQFEGFPq+EH8AIjzPpVCguuFx90mbrdVKiYmyQT3on/AGoL/ivaSCopw+HKwNVrVlA/upB/UioTiXbDGKPxlocm0JHh9lR/Wqlju05ACWRlSmySTJHhsPIVEOYxazJJO8zNBcHO3OLQJOI/xBM+F009gPbGpJh9Dbg+8g5VelwfWqYhpaACpQAV8MqOVXgrSfGveJKTHe1i3+2hHUUG28A7Y4bGWZcBXug91Q8jrU3X5hSyknMICkmQRsecai+4rSey3tQWgJRjJUiyS8LlGwUv7yOuooNWBrzPQGcUlaQpKgpJ0IMg+Br4uUBve0NT1BLlcKcoCKfrz39LqXXOagcS9TLTlR7Zppo0ES0KeYFJtCnWDQOoFMtil0Uw2KBps1kPtJ7fe+cOHYVLSFHMR9tYi/IgE26ieVXH2ldp/wCh4JQTd1+Wmxykd9Z6JSfVQG9YI0BcH4UjvddgPEnfoaCSaXmgKsIzafCnUqjdR29elIYzGlf4U7DptXynyUKMjUC1pMSfQADzpMGbXoO0k7RXSFQRYfp8qlOFdmnXrpTA5kwPlVy4Z7PXoB94hvoEFavNSlAAdIoKehCgmMpSD964I2tvSOIaSBGp1iCkD1P0rW8J2AaA/iLccvurKPRAA9alOH9nGGgcjSEj8oJPnQYjhuBuKuEKyzrcD1NTmG7CuqEg5SZIChPqdjWtOpHIdLUk/regzXs9x9/hWKQw+D7lw5Rfu2IAUDF4kDnpWxe8qo8W4Yl5GXRQ7yFwCULHwqEgi37muexvapWIC2XxkxDByLA0UNM6R6SOoOhoLYo14VULPXxNB0FTX01wDXU0BEmm2TSINNMGgRap5gUkyKfwyaBxtNOtIoDCKbedyNqX91KlegJ+lB+fvaz2h9/xNaQe4wCwgbZrF1Q8VQnxRVOD3dI65vG1qCnEFZK1SVK7xPNSu8o+ZUTTWDUN/Kg8abUuEgbz5mrz2d7HJRC3O8TG1gOlQ2HaAi0z+xV74M6FIAoJ7h6AEgCLafKakc/OofDO2psP+lA8HK8Cra0qXdK497QdYhykVqmjr1oSqBbEJtVQ47mw2LbxbYsRlcjcp0B6FJUPEVdXkSKr/aFIDJJEhJBI6fa/T6UFtadCkhQ0UAR4EA0YVXOwuKK8GlJMltS2p+8Ek5FdJTBjrViig9mvQa5Ir2gImmcPSyaZZoFGRUlhU1HMCpTCigkmBX3FCP6M9OnunP8AIa7ZpDtdivdcPxSxcpZct/dI+tB+UmhCE/lB/QUfBJlQ8qG4nbwHpUpwzDwM1BOJEgRtVl4G7IqvJ+GANhUvwfEJQiVKAvQWpl6b0Qr35UhhOJNRdxI36eM9aZL6VfCQR0IPrQOtqmjRSuDfFOZwaAakTpQwiaYOlcxQCyRUJxpsKbcGgyqPhbX1qcW8nmPWo7EszKdlAj1EUFY9jeMzs4r/AKrav8SCP/H9K0TOKy72K4VSW8UsiEqWygeLYczD/vFabFAWJr7LQ6Mi9B6lFMsJoQTTDQvQKMCpPC0myipHDJoHmTSnaLCh/CYhlJBWtpaQmRMlJgX0vXXE31Iw61IsqISYmFKOUGOkzWTYrjOLwb7oQpD7QsUKHfAi5z6lWpneaDPsPwJxw91TCrzAdEnwtB9asPBezOIS3C2XJnQQv9UEgf61WcThEESgRqQNIvbwirh2S484loBThMWGbvWjfNJ5b0CuNWpHcAhYkEHUbac6HgeHJIhZUrWQkiJ3zE/61aV8QX7tS0KIKBIAgD4pJiJGpOtQHGGVn3pha1ESnLzIzLWrYEkzNAPFNskhC8R7sEgHMtLg5TAQIttNRHEOFow6s+GxC3TeyQhKbkHTMDTWE4Av+jrcSsJcBQUNtp76hmhy6gSpQToAKCvsk882444XELQlHuUqF1rNiAVDMBl7xnQkC96CU7L9sO+G3jltabDmTJ1GlXjCdpcKrMPftd0X/iJt48qw+V4dwKWnMpJzFCvsHeQLCb+lbb2d4Kh9lK5EuBJI92iBI0A/1oBcd7VoaAyFKiYKQDnzcz3ZgCqA7jlPOgvYv3Z5kgBM/hKrelWTE8NTiULU0AkJPuwlJCUpSAM0mxnMTYfSoriHZNsNN+4VLpKi6iUoGgIvM5ZkEhWa4uKBnDtCyGsSHbWhIOu47036VJ8KQWJLhcixUSne94qmI7IYj3YUhUuIVmCSE5oERlUk6mFyCTaOtWxIcxKEpclKcyEqCVFJIN1FShBtbSALcqA/s24y2WRhiEtupKiBmzF2SoqWeS+YmIiOVXpKYrNHsDiBg2X/AHpzge/AIsQpIlJKu8klMkeNaQ05KQTuAT4kA0BFIrpNBUuitmgYQmmGxQEUdqg4ZFOsUs3TLJoO+KonDuRMhOe2vdOa3pWY4zDD+sHEmMq0BaSLg2uR0106VrDTlULttwBTSkPtCQ2YA2SFatqPI/ZO2h2oMcdJL6wIyg8op7DKypta9K4hvK4taQSkqggiFAcj4UYq1oLjwB5KkQbzIPgdaksHwskFCjBT3T1B+FXUWI8qqHZ7Gwog7Xq6niSCEnMELAgE6EHZXSgVXwGD3VHLyjSpDD8OSmDEnr0r1riDUgBYzcgCrxiJphWHddEITkbgla15kEpi4TIBA6i/UUGQ9rglTiwO9OY5pI7xURMj4ovbTStY7FvEMotFh+42rKuLYlL2IHuoDQ+GBGYDQgbCtP7KsHIIECPXnQCZT7rFvYeLOfx0ED4tUupkbxltySK7xHCEEzBSrmLU7x9o907i4O6TzBF0n6TQQ8vL30knmEhQPiUH6Cg9weDygjpqdYoGPw4KfdC0glcbCIMdYJ/7a7zuKslKkzqrJFvFSjHoaIcMEpyg95VirU+PlrQLcSOdtIAsRljYaDyFTqNB0AFR+BwN41Sm/Mm9ifHXyqTKDQfCjM60AUZoXoGkGmWqXbFMtig4RR0UFAoqTQONmvcQ0lxCkLGZKgUqHMHWhIVRkLoMR7adk14NyCSttd23CIzRYhcCAvTTWZFVVqSkmDAITMd3MQVZc2maLxrF6/S2KYQ4gocSFpOqVAEHyNVft5wJv+rHEtISgNFLqUpASBlsogAfcKhQYzwd3K4f1rQeFZVBMgeYB6Vm+FVDlWzhGJVIv4UGjYMJGlvChds0r/q7EhmS4ppaUxqSRFutRWC4kdPM0XGdokgXM0GEKxim4lKkqiIIKY/xVeuxvb7KgJcUMyTHIkHpU7jOFN4v/mIBHPQ+tHw3s6wrEuNt9/USomDySDpPQUBMO7insQR7uGYu4sgTOzaBJPiYqTfb92bG1HaQU+H72qO4lxZKFhCiJMx/pQNDGyKVS/KxMQJP6UNdtDY0fhLIU4ZAISmfObHx1oJnCohI5m58aIqvU14oUHgNFboVFQaBtsUyzSrdNs0AUURNCTRBQHRRkmgoFGRrQEFDxmF942tBE50KR/iBFMJTeu9KD8vrVlIPgf51ZOF4sQCNv2aj+0+B93iXm/uuuBPhnMD0iovA8T92cp0oNJwToWsQNQAah+1PZxxDnvGsQbj4FICkg2snKQY/Neg8L42JsRzqWGPzABV+VBXWA85AcxSk80thDX+YKqcY4KpAMcReSj7SVOM6Hrk+VNp4alRzR404xwZtRkpm28GgjG+AsEklTrhP2kvOgnrKCB6U692aZISckLRcKJKlg/mUSY1tUm3gUo0FePmgjlC0VI8GZhKlfeIj8qZ+pNQXEMSlJurKgXWvUITMFR6CdataEgABOgAA3ttfegJNeiuCaKgUHlFbFchNFboGGxTbNLIptkUCiRRhQ0iioTQGQKOhuhoFFTNAVIrhYNFaoHEsYhlpbrisqG0laidkpEmgw/2kYbLxB/8AEUr/AMSE/WapmLYkTVr7Y4wu4p9Stc8gfhIGX0uPKq4m9qCLaxy2zIMirLwrtOlQuYV13qt4tmKj1RMixoNm4XxNK02I2tNSLGOCRNYrw/jjrRlKgRyNTmH7euAQUpnaDQawMek1F8Q4rfIi6joBy5mqVgOL4vEWSAhMaxJ8pq4cJ4aGU5lSpR3NyT/M7Cg7xHZ4vYTENA/xHGlf4hdIHnt1qt+zbtykNpw+JVA7qWVk2E//ABrJ2uMp8Qdq0/heHKBmPxEgnpGgrCON8NSjGYpACQEYh9ITyT7wlNuWX50G6EUZGlZz2B7ZQRhsUvkGHVG5mP4bhO+mU76XMVogEUHYVRUGhJTTCE0B26capRummjQCbTRkihtpphKaDtCaIls1wXAlJUogJAkqJAAHMk6CqPx/2z4NgEYecUv8Bytz1cOonUpBoL+G6y32ndvEL91g8OsLzYhpL6wbBKXE5m0kHvHNAVtAI1qk8e9p+OxYKVOBlBkZGZRY/eXJWT1keFVTEvwUkWyZSkcspBHyoLzx/hK1OGB/EgqQP7VE6Jn7Sfr1qqqXoRv5f7eFbPw7Ct43Comyk6KHxIUNCPrVW7ZdiV5S82mVpu+2kTnH9u0N/wASBfcdQzp5IUqKbZ7Hly4mhOtQQee/+1WDs/xjJ3SPOgjWfZ4TqSPOrHwjsG03dSZPrU0zjQq/6U4jE6AXJ0A1PhQARhUNDTwEXJ2AG9TfDMAZC3Pi+ynZHU81fKusDw0J7y7r9QnoOvWpRpmgKwiYHlWA8Yc95j8Wu0f0nEX6e8UAZ8BW/vYkMtrcUYDaFuE7dxJI/WvzjwtmUiT3jE37xUdb6zOvrQfLw02mQdeVweY8fWrx2V9oJaSGsZnUkWS7ErSNIdGqxyUBprzqoLRY3kEbRe8G/oNfWuUqzmBM6zdXQxaflpQblw/iTTyAtlxLiDuggjwMaGn0Lr894XFracK2FKbNzmSqM0xlAvCkiTrIvV54B7TlphOKSFj+0QMpAm2ZEwrxEHpQakg021UHwrjLT6czLiVjeD3h+ZOoqXZVQEexKG05nFpQnmtQSPUmqnxj2t4RoEMziV/glLY8XFaj8oNY7jeLOvqzvLUs3gqJO945Cg4e5A8hQTPaHtZicaZfX3fstIlDY/uzKjpdROlV8Nzfb5026JsDb7RPOwj+dHbwoy8iBI3Bja3Wgh3Ewr961xjRbxFFcQM/P92rriTcJT+tvrvQa37P3TkJBsYt5VfQ5YE+Ph1B2rPvZiJRB1t9akfaT2+HD20tMhK8S4Mwm6WUbLWNyb5R0JNqCC9o3ZJLYVicOn+EZLyRb3Sj9sJ3bN5j4SZiCSKhwtmY3vaoxjtViy4XRiXs51JWVAzqFIVKYPIACgYRtSAMpUI5H5fKg0NqTlQkStXwjc9TySLX8OlW/g/CQ0mScyz8SvoOQ6VkfZftkcE8RiSXGXFXWB32zt4pjYdSL67LgnUupStCgtCxmSpNwocxQOIpttNcsMQKYSigp/tV4l7rhi0D4n1oYA5pMrd8siSJ6ispwzVoMHuiYIBIMkG+pvVq9q3FA/jkYcXGGTKurjwSV/4UJQJ2zVWEIIzyRZH2t/yzYne0UHDq+YvedpN5BtY9Bag4eEkgWgkC0Wjfl4n60w+ACL6dYiDy0vrO8b0m+pIUNdSNZVHd12mDIk7+gdut/wASRFwlME2TJygidAJvyjnREtkqIsLhNuV9+UzfxriLG4B2P2QBJgG/68q4S+bKJCSYBvsI/nrQTfCUkKCkFQVI7yFQR0tWj8E7TrkJchyQmFRlJkG36b86y7hjxtBiLT+GyYsY0zVa2HzonWx01udeXLXYUGdNKJ11E89N67C4gD4lAx0HM9KWD4TAOpuQDFt/KmG4J3vcnkbR5DlQMYdAC421N5J1k/mqWWgJGb4hGlvGCJvvfpUPgTLpJJi3S28GLfSnMU6rLF4573Ghy/UUEU63e29d8WWC2DvXbotPKOX79KU4osho+cdIGlBq3YTGow6XXVmENNqdV4JEkedh51nnafDPu4gu4ky68A6ojRII+FPJKRYDlzk1YS+Rw7GdUYZJ/K4+hKv0BqQ7Z4QDDsOblsI9Eg0GccObuQfs1KrSEibc/H+VRuCWkOKK1ZROsTGgE7X605xPEJSiUpBsYJOYEjWItH7vQRWO4c8tkvhtRZC8meLZok+Mb8pq2+x7tgrD4pOEdV/BfVlROjbx+GOQUbEaSR1rXOzfZltHDGMM4AQGkldolSxnWT1k1hnbnsc5w9+0+7JzNLFoIvln7w2oP0olFD4hjEsMrdVcNpKo+8R8KfMwPOvuD44YjDtPggh1tDnmpIKv1mqT7XeKQy3hk6LJedPJtsgNp6FSzP8A+ZoMrlxbhedVmccJ94pWXvOaKO0Ax00gVJYcKiBFsxCbC0jSfEW15TS6CDMRe4sRHwyo6aUzh1CCdMp1OxT10BMgzeY0oA4hlO/dvzAJ3kjysAPKoh1QAHcM3IVJPKBzsZuZF6k+Jmd1QBYWnTWIvpr+tR2DbUbiOgJMxpc7cr0BU+ogHTcaR1oLq4WoBRMzcxMHTS159aafxYSQd4BTaLkjppr18aSfdKFJubJTEj7ptPO2W3hagluHpEm33SIN4E3Hy8DNT+DxIm6hcSCIAnveuot1qrYbGwTe0wCBc7bfd/XNUrhXZI+1ClciLqgqgaRqD+LeLBTcS1Izo+IDxkH5GmcPiRlBF5Bi+oMWjy1pXBuc5scx68q+xKChYyic8mORFpHrpQS/Dlgkzy+dNf0kAymZ0HO2mmuv6VGYd2csbSIvYiIPWb+EU6y6JPOYAOkH6daBF5/KpUWBIKd41muMVdkgA2FuQmR5aCvuIx6TqItNvrXbF21R93+cfqDQWltw/wBXYud08OIPMnEkiPJJPlUr26VlweEBOqNP7oqE4o8RwvAoFjiM7qoNyMOkNMgjlmedPikVL+1tYQ3hWxqG1H0CUigoOBxuUkxIVZQ2KZv4HQg7GnOL4YLZsAVASFABJWk2ExqQdZ09KjmE90ePj6VJ8Oc1QYAPwlROUEje2hBg+RoN87OcVD+FZcR8K20EC9u6BF72ii8d4C1jWFsPCyhZW6FbKT1BvVP9lPEJw62LhTKvhOqULKikGNIUFjyFaCwg0ED7MEuIwAwz3/OwrrmFc5DKQtuCdUltaCD1rNO2nFP6VjXlj4c2RPVDfdbyxtPvFT+KtB7T9pE4B/FAKAcewrTjadJeSpbMiLklKm5P/wBYrK+FYY2SB8IypGpnYi8Dlr5UHimy2M24tIBVEXzWBneBFD94W1wYHxBcRl2ymRy6HTwo+UBJtaADEapmInVQ8DUe4PtAgkmQDJ1mNLEWE7gAc6DrFfBM6ZgQSNbWBGo1NfcNahJuUkXsCU6WHh60sHQbfEALGJJFrZtLRy3NOXiAo2m8GPCB5UCOLxBLgN1QreDOhvpIt58q44glSkgkXEH8V8qTIMfh15GhYnvK1nXWJNzJkbRJ02rxWLzkpusrzJmQTJAESP3YUBMAkKMDunQT0gmRpuPSpvBJGaT3RPgdQD4np4moLBgiFC9iQPzTfpYb1OtLObnEaC0WiPQelBRsG7Cj++l6kGzcFR66etRWHt6fOnmVACTPl6n50DTRgmDrcEdfnUisg5iBBJkJmY0JvrUUydehkb+tON6RIEQdgSDt/tQL8TIv5/SYouBNrTeQeel7eNL4oyi/mfHX99KJwt/nz/c0FgQ5757AN7IaaajxXJ9d6c9reLz8QCPuoCfMyo/+NI9kG8/FMKmx72bySCofrFI9u8WXOKPqB+FZA/u5R800CLOn6/v0phI8ue2vKvBcZhvZW0KsZ8CTr+E6V6D4fL/agvXsrx//AK5xJspTUT98IUInmUgxO4PStkaFYN7Mn44okc2nR1+wfpW5OY0NNrcV8LaVOHwSCf1j9aDHfadxQPcSWn7LCUsCNc//ADHBIubkDoUmonDrgdyJAA0tMKtfTc1CNYhS+84rvrKnFnfMs53Neqj6VJYZYIg7mdQAQNAdxqLyLDSgMXCsRyEwASIF1Exrf5+kdi2TnKZiDManUG0aTEwbfrTD7pidZm8XIN7jaY8gajnlysx5Hc6XPIAk8taAwVmISjQXEAd1VzmEx6HnFDdxYDZkAHe5VtrpJ52oYVB12ubi94APIGhYlogW13/DeQJBgTfWZigWfdKjoQmZIBGpmASPE2rnCgAXuSJ35RaBEUviLNnqcuw0Ei3K5vTjSIjlGkbADMeouLUEkHASIkCCJtynU06xflaAbnnbfxqNZ+Gb2EKGusxfaaawo9QFJ6SSKCo4bXyFOsXJnkPrX1fUBd1fmV/mNSDYmJ/d6+r6gQd+FPh9a+wHxK/fOva+oLX2BH/GcN+VfyNVbiqpxmJn+2e/zrryvqB3hw7q/wAgPnOtcsCSZ5GvK+oLB7Nv/dG/yufIVrvb0/8ACsZ/0HPpX1fUGCz8x9akeECXSDy+tfV9QKPn5L+QobAu3+VP+YV7X1AHBDvp/MfpXrSiQqTy/wDKvq+oIfiIiQP7Rf8AmI+VSfPon+Ve19QMnTxTfrc611glG9+X1ryvqD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287463"/>
            <a:ext cx="2095500" cy="2695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6324" name="AutoShape 4" descr="data:image/jpeg;base64,/9j/4AAQSkZJRgABAQAAAQABAAD/2wCEAAkGBhQSEBUUEhQVFRUWFxUUFhcYFxcVGBYWFxcVFhQXFRgYHCYeFxkkGhgVHzEgIycpLCwsFh4xNTAqNSYrLCkBCQoKBQUFDQUFDSkYEhgpKSkpKSkpKSkpKSkpKSkpKSkpKSkpKSkpKSkpKSkpKSkpKSkpKSkpKSkpKSkpKSkpKf/AABEIAOIAsAMBIgACEQEDEQH/xAAcAAACAwEBAQEAAAAAAAAAAAADBAUGBwIBAAj/xABEEAABAwIEAwUFBgIIBQUAAAABAgMRACEEEjFBBVFhBiJxgZEHEzKxwUJSYnKh8CPRFBVTgpKy4fElM3OiwiQ1Q2OD/8QAFAEBAAAAAAAAAAAAAAAAAAAAAP/EABQRAQAAAAAAAAAAAAAAAAAAAAD/2gAMAwEAAhEDEQA/ALs0qmk0o1TrYoCAV0E10humW2qASUUYN0wjDV24yEglRCQLkmwAG5O1AslNLcT4m1h0gvLSidBqpUfdSLmqb2o9pRCi1gQFEGFPq+EH8AIjzPpVCguuFx90mbrdVKiYmyQT3on/AGoL/ivaSCopw+HKwNVrVlA/upB/UioTiXbDGKPxlocm0JHh9lR/Wqlju05ACWRlSmySTJHhsPIVEOYxazJJO8zNBcHO3OLQJOI/xBM+F009gPbGpJh9Dbg+8g5VelwfWqYhpaACpQAV8MqOVXgrSfGveJKTHe1i3+2hHUUG28A7Y4bGWZcBXug91Q8jrU3X5hSyknMICkmQRsecai+4rSey3tQWgJRjJUiyS8LlGwUv7yOuooNWBrzPQGcUlaQpKgpJ0IMg+Br4uUBve0NT1BLlcKcoCKfrz39LqXXOagcS9TLTlR7Zppo0ES0KeYFJtCnWDQOoFMtil0Uw2KBps1kPtJ7fe+cOHYVLSFHMR9tYi/IgE26ieVXH2ldp/wCh4JQTd1+Wmxykd9Z6JSfVQG9YI0BcH4UjvddgPEnfoaCSaXmgKsIzafCnUqjdR29elIYzGlf4U7DptXynyUKMjUC1pMSfQADzpMGbXoO0k7RXSFQRYfp8qlOFdmnXrpTA5kwPlVy4Z7PXoB94hvoEFavNSlAAdIoKehCgmMpSD964I2tvSOIaSBGp1iCkD1P0rW8J2AaA/iLccvurKPRAA9alOH9nGGgcjSEj8oJPnQYjhuBuKuEKyzrcD1NTmG7CuqEg5SZIChPqdjWtOpHIdLUk/regzXs9x9/hWKQw+D7lw5Rfu2IAUDF4kDnpWxe8qo8W4Yl5GXRQ7yFwCULHwqEgi37muexvapWIC2XxkxDByLA0UNM6R6SOoOhoLYo14VULPXxNB0FTX01wDXU0BEmm2TSINNMGgRap5gUkyKfwyaBxtNOtIoDCKbedyNqX91KlegJ+lB+fvaz2h9/xNaQe4wCwgbZrF1Q8VQnxRVOD3dI65vG1qCnEFZK1SVK7xPNSu8o+ZUTTWDUN/Kg8abUuEgbz5mrz2d7HJRC3O8TG1gOlQ2HaAi0z+xV74M6FIAoJ7h6AEgCLafKakc/OofDO2psP+lA8HK8Cra0qXdK497QdYhykVqmjr1oSqBbEJtVQ47mw2LbxbYsRlcjcp0B6FJUPEVdXkSKr/aFIDJJEhJBI6fa/T6UFtadCkhQ0UAR4EA0YVXOwuKK8GlJMltS2p+8Ek5FdJTBjrViig9mvQa5Ir2gImmcPSyaZZoFGRUlhU1HMCpTCigkmBX3FCP6M9OnunP8AIa7ZpDtdivdcPxSxcpZct/dI+tB+UmhCE/lB/QUfBJlQ8qG4nbwHpUpwzDwM1BOJEgRtVl4G7IqvJ+GANhUvwfEJQiVKAvQWpl6b0Qr35UhhOJNRdxI36eM9aZL6VfCQR0IPrQOtqmjRSuDfFOZwaAakTpQwiaYOlcxQCyRUJxpsKbcGgyqPhbX1qcW8nmPWo7EszKdlAj1EUFY9jeMzs4r/AKrav8SCP/H9K0TOKy72K4VSW8UsiEqWygeLYczD/vFabFAWJr7LQ6Mi9B6lFMsJoQTTDQvQKMCpPC0myipHDJoHmTSnaLCh/CYhlJBWtpaQmRMlJgX0vXXE31Iw61IsqISYmFKOUGOkzWTYrjOLwb7oQpD7QsUKHfAi5z6lWpneaDPsPwJxw91TCrzAdEnwtB9asPBezOIS3C2XJnQQv9UEgf61WcThEESgRqQNIvbwirh2S484loBThMWGbvWjfNJ5b0CuNWpHcAhYkEHUbac6HgeHJIhZUrWQkiJ3zE/61aV8QX7tS0KIKBIAgD4pJiJGpOtQHGGVn3pha1ESnLzIzLWrYEkzNAPFNskhC8R7sEgHMtLg5TAQIttNRHEOFow6s+GxC3TeyQhKbkHTMDTWE4Av+jrcSsJcBQUNtp76hmhy6gSpQToAKCvsk882444XELQlHuUqF1rNiAVDMBl7xnQkC96CU7L9sO+G3jltabDmTJ1GlXjCdpcKrMPftd0X/iJt48qw+V4dwKWnMpJzFCvsHeQLCb+lbb2d4Kh9lK5EuBJI92iBI0A/1oBcd7VoaAyFKiYKQDnzcz3ZgCqA7jlPOgvYv3Z5kgBM/hKrelWTE8NTiULU0AkJPuwlJCUpSAM0mxnMTYfSoriHZNsNN+4VLpKi6iUoGgIvM5ZkEhWa4uKBnDtCyGsSHbWhIOu47036VJ8KQWJLhcixUSne94qmI7IYj3YUhUuIVmCSE5oERlUk6mFyCTaOtWxIcxKEpclKcyEqCVFJIN1FShBtbSALcqA/s24y2WRhiEtupKiBmzF2SoqWeS+YmIiOVXpKYrNHsDiBg2X/AHpzge/AIsQpIlJKu8klMkeNaQ05KQTuAT4kA0BFIrpNBUuitmgYQmmGxQEUdqg4ZFOsUs3TLJoO+KonDuRMhOe2vdOa3pWY4zDD+sHEmMq0BaSLg2uR0106VrDTlULttwBTSkPtCQ2YA2SFatqPI/ZO2h2oMcdJL6wIyg8op7DKypta9K4hvK4taQSkqggiFAcj4UYq1oLjwB5KkQbzIPgdaksHwskFCjBT3T1B+FXUWI8qqHZ7Gwog7Xq6niSCEnMELAgE6EHZXSgVXwGD3VHLyjSpDD8OSmDEnr0r1riDUgBYzcgCrxiJphWHddEITkbgla15kEpi4TIBA6i/UUGQ9rglTiwO9OY5pI7xURMj4ovbTStY7FvEMotFh+42rKuLYlL2IHuoDQ+GBGYDQgbCtP7KsHIIECPXnQCZT7rFvYeLOfx0ED4tUupkbxltySK7xHCEEzBSrmLU7x9o907i4O6TzBF0n6TQQ8vL30knmEhQPiUH6Cg9weDygjpqdYoGPw4KfdC0glcbCIMdYJ/7a7zuKslKkzqrJFvFSjHoaIcMEpyg95VirU+PlrQLcSOdtIAsRljYaDyFTqNB0AFR+BwN41Sm/Mm9ifHXyqTKDQfCjM60AUZoXoGkGmWqXbFMtig4RR0UFAoqTQONmvcQ0lxCkLGZKgUqHMHWhIVRkLoMR7adk14NyCSttd23CIzRYhcCAvTTWZFVVqSkmDAITMd3MQVZc2maLxrF6/S2KYQ4gocSFpOqVAEHyNVft5wJv+rHEtISgNFLqUpASBlsogAfcKhQYzwd3K4f1rQeFZVBMgeYB6Vm+FVDlWzhGJVIv4UGjYMJGlvChds0r/q7EhmS4ppaUxqSRFutRWC4kdPM0XGdokgXM0GEKxim4lKkqiIIKY/xVeuxvb7KgJcUMyTHIkHpU7jOFN4v/mIBHPQ+tHw3s6wrEuNt9/USomDySDpPQUBMO7insQR7uGYu4sgTOzaBJPiYqTfb92bG1HaQU+H72qO4lxZKFhCiJMx/pQNDGyKVS/KxMQJP6UNdtDY0fhLIU4ZAISmfObHx1oJnCohI5m58aIqvU14oUHgNFboVFQaBtsUyzSrdNs0AUURNCTRBQHRRkmgoFGRrQEFDxmF942tBE50KR/iBFMJTeu9KD8vrVlIPgf51ZOF4sQCNv2aj+0+B93iXm/uuuBPhnMD0iovA8T92cp0oNJwToWsQNQAah+1PZxxDnvGsQbj4FICkg2snKQY/Neg8L42JsRzqWGPzABV+VBXWA85AcxSk80thDX+YKqcY4KpAMcReSj7SVOM6Hrk+VNp4alRzR404xwZtRkpm28GgjG+AsEklTrhP2kvOgnrKCB6U692aZISckLRcKJKlg/mUSY1tUm3gUo0FePmgjlC0VI8GZhKlfeIj8qZ+pNQXEMSlJurKgXWvUITMFR6CdataEgABOgAA3ttfegJNeiuCaKgUHlFbFchNFboGGxTbNLIptkUCiRRhQ0iioTQGQKOhuhoFFTNAVIrhYNFaoHEsYhlpbrisqG0laidkpEmgw/2kYbLxB/8AEUr/AMSE/WapmLYkTVr7Y4wu4p9Stc8gfhIGX0uPKq4m9qCLaxy2zIMirLwrtOlQuYV13qt4tmKj1RMixoNm4XxNK02I2tNSLGOCRNYrw/jjrRlKgRyNTmH7euAQUpnaDQawMek1F8Q4rfIi6joBy5mqVgOL4vEWSAhMaxJ8pq4cJ4aGU5lSpR3NyT/M7Cg7xHZ4vYTENA/xHGlf4hdIHnt1qt+zbtykNpw+JVA7qWVk2E//ABrJ2uMp8Qdq0/heHKBmPxEgnpGgrCON8NSjGYpACQEYh9ITyT7wlNuWX50G6EUZGlZz2B7ZQRhsUvkGHVG5mP4bhO+mU76XMVogEUHYVRUGhJTTCE0B26capRummjQCbTRkihtpphKaDtCaIls1wXAlJUogJAkqJAAHMk6CqPx/2z4NgEYecUv8Bytz1cOonUpBoL+G6y32ndvEL91g8OsLzYhpL6wbBKXE5m0kHvHNAVtAI1qk8e9p+OxYKVOBlBkZGZRY/eXJWT1keFVTEvwUkWyZSkcspBHyoLzx/hK1OGB/EgqQP7VE6Jn7Sfr1qqqXoRv5f7eFbPw7Ct43Comyk6KHxIUNCPrVW7ZdiV5S82mVpu+2kTnH9u0N/wASBfcdQzp5IUqKbZ7Hly4mhOtQQee/+1WDs/xjJ3SPOgjWfZ4TqSPOrHwjsG03dSZPrU0zjQq/6U4jE6AXJ0A1PhQARhUNDTwEXJ2AG9TfDMAZC3Pi+ynZHU81fKusDw0J7y7r9QnoOvWpRpmgKwiYHlWA8Yc95j8Wu0f0nEX6e8UAZ8BW/vYkMtrcUYDaFuE7dxJI/WvzjwtmUiT3jE37xUdb6zOvrQfLw02mQdeVweY8fWrx2V9oJaSGsZnUkWS7ErSNIdGqxyUBprzqoLRY3kEbRe8G/oNfWuUqzmBM6zdXQxaflpQblw/iTTyAtlxLiDuggjwMaGn0Lr894XFracK2FKbNzmSqM0xlAvCkiTrIvV54B7TlphOKSFj+0QMpAm2ZEwrxEHpQakg021UHwrjLT6czLiVjeD3h+ZOoqXZVQEexKG05nFpQnmtQSPUmqnxj2t4RoEMziV/glLY8XFaj8oNY7jeLOvqzvLUs3gqJO945Cg4e5A8hQTPaHtZicaZfX3fstIlDY/uzKjpdROlV8Nzfb5026JsDb7RPOwj+dHbwoy8iBI3Bja3Wgh3Ewr961xjRbxFFcQM/P92rriTcJT+tvrvQa37P3TkJBsYt5VfQ5YE+Ph1B2rPvZiJRB1t9akfaT2+HD20tMhK8S4Mwm6WUbLWNyb5R0JNqCC9o3ZJLYVicOn+EZLyRb3Sj9sJ3bN5j4SZiCSKhwtmY3vaoxjtViy4XRiXs51JWVAzqFIVKYPIACgYRtSAMpUI5H5fKg0NqTlQkStXwjc9TySLX8OlW/g/CQ0mScyz8SvoOQ6VkfZftkcE8RiSXGXFXWB32zt4pjYdSL67LgnUupStCgtCxmSpNwocxQOIpttNcsMQKYSigp/tV4l7rhi0D4n1oYA5pMrd8siSJ6ispwzVoMHuiYIBIMkG+pvVq9q3FA/jkYcXGGTKurjwSV/4UJQJ2zVWEIIzyRZH2t/yzYne0UHDq+YvedpN5BtY9Bag4eEkgWgkC0Wjfl4n60w+ACL6dYiDy0vrO8b0m+pIUNdSNZVHd12mDIk7+gdut/wASRFwlME2TJygidAJvyjnREtkqIsLhNuV9+UzfxriLG4B2P2QBJgG/68q4S+bKJCSYBvsI/nrQTfCUkKCkFQVI7yFQR0tWj8E7TrkJchyQmFRlJkG36b86y7hjxtBiLT+GyYsY0zVa2HzonWx01udeXLXYUGdNKJ11E89N67C4gD4lAx0HM9KWD4TAOpuQDFt/KmG4J3vcnkbR5DlQMYdAC421N5J1k/mqWWgJGb4hGlvGCJvvfpUPgTLpJJi3S28GLfSnMU6rLF4573Ghy/UUEU63e29d8WWC2DvXbotPKOX79KU4osho+cdIGlBq3YTGow6XXVmENNqdV4JEkedh51nnafDPu4gu4ky68A6ojRII+FPJKRYDlzk1YS+Rw7GdUYZJ/K4+hKv0BqQ7Z4QDDsOblsI9Eg0GccObuQfs1KrSEibc/H+VRuCWkOKK1ZROsTGgE7X605xPEJSiUpBsYJOYEjWItH7vQRWO4c8tkvhtRZC8meLZok+Mb8pq2+x7tgrD4pOEdV/BfVlROjbx+GOQUbEaSR1rXOzfZltHDGMM4AQGkldolSxnWT1k1hnbnsc5w9+0+7JzNLFoIvln7w2oP0olFD4hjEsMrdVcNpKo+8R8KfMwPOvuD44YjDtPggh1tDnmpIKv1mqT7XeKQy3hk6LJedPJtsgNp6FSzP8A+ZoMrlxbhedVmccJ94pWXvOaKO0Ax00gVJYcKiBFsxCbC0jSfEW15TS6CDMRe4sRHwyo6aUzh1CCdMp1OxT10BMgzeY0oA4hlO/dvzAJ3kjysAPKoh1QAHcM3IVJPKBzsZuZF6k+Jmd1QBYWnTWIvpr+tR2DbUbiOgJMxpc7cr0BU+ogHTcaR1oLq4WoBRMzcxMHTS159aafxYSQd4BTaLkjppr18aSfdKFJubJTEj7ptPO2W3hagluHpEm33SIN4E3Hy8DNT+DxIm6hcSCIAnveuot1qrYbGwTe0wCBc7bfd/XNUrhXZI+1ClciLqgqgaRqD+LeLBTcS1Izo+IDxkH5GmcPiRlBF5Bi+oMWjy1pXBuc5scx68q+xKChYyic8mORFpHrpQS/Dlgkzy+dNf0kAymZ0HO2mmuv6VGYd2csbSIvYiIPWb+EU6y6JPOYAOkH6daBF5/KpUWBIKd41muMVdkgA2FuQmR5aCvuIx6TqItNvrXbF21R93+cfqDQWltw/wBXYud08OIPMnEkiPJJPlUr26VlweEBOqNP7oqE4o8RwvAoFjiM7qoNyMOkNMgjlmedPikVL+1tYQ3hWxqG1H0CUigoOBxuUkxIVZQ2KZv4HQg7GnOL4YLZsAVASFABJWk2ExqQdZ09KjmE90ePj6VJ8Oc1QYAPwlROUEje2hBg+RoN87OcVD+FZcR8K20EC9u6BF72ii8d4C1jWFsPCyhZW6FbKT1BvVP9lPEJw62LhTKvhOqULKikGNIUFjyFaCwg0ED7MEuIwAwz3/OwrrmFc5DKQtuCdUltaCD1rNO2nFP6VjXlj4c2RPVDfdbyxtPvFT+KtB7T9pE4B/FAKAcewrTjadJeSpbMiLklKm5P/wBYrK+FYY2SB8IypGpnYi8Dlr5UHimy2M24tIBVEXzWBneBFD94W1wYHxBcRl2ymRy6HTwo+UBJtaADEapmInVQ8DUe4PtAgkmQDJ1mNLEWE7gAc6DrFfBM6ZgQSNbWBGo1NfcNahJuUkXsCU6WHh60sHQbfEALGJJFrZtLRy3NOXiAo2m8GPCB5UCOLxBLgN1QreDOhvpIt58q44glSkgkXEH8V8qTIMfh15GhYnvK1nXWJNzJkbRJ02rxWLzkpusrzJmQTJAESP3YUBMAkKMDunQT0gmRpuPSpvBJGaT3RPgdQD4np4moLBgiFC9iQPzTfpYb1OtLObnEaC0WiPQelBRsG7Cj++l6kGzcFR66etRWHt6fOnmVACTPl6n50DTRgmDrcEdfnUisg5iBBJkJmY0JvrUUydehkb+tON6RIEQdgSDt/tQL8TIv5/SYouBNrTeQeel7eNL4oyi/mfHX99KJwt/nz/c0FgQ5757AN7IaaajxXJ9d6c9reLz8QCPuoCfMyo/+NI9kG8/FMKmx72bySCofrFI9u8WXOKPqB+FZA/u5R800CLOn6/v0phI8ue2vKvBcZhvZW0KsZ8CTr+E6V6D4fL/agvXsrx//AK5xJspTUT98IUInmUgxO4PStkaFYN7Mn44okc2nR1+wfpW5OY0NNrcV8LaVOHwSCf1j9aDHfadxQPcSWn7LCUsCNc//ADHBIubkDoUmonDrgdyJAA0tMKtfTc1CNYhS+84rvrKnFnfMs53Neqj6VJYZYIg7mdQAQNAdxqLyLDSgMXCsRyEwASIF1Exrf5+kdi2TnKZiDManUG0aTEwbfrTD7pidZm8XIN7jaY8gajnlysx5Hc6XPIAk8taAwVmISjQXEAd1VzmEx6HnFDdxYDZkAHe5VtrpJ52oYVB12ubi94APIGhYlogW13/DeQJBgTfWZigWfdKjoQmZIBGpmASPE2rnCgAXuSJ35RaBEUviLNnqcuw0Ei3K5vTjSIjlGkbADMeouLUEkHASIkCCJtynU06xflaAbnnbfxqNZ+Gb2EKGusxfaaawo9QFJ6SSKCo4bXyFOsXJnkPrX1fUBd1fmV/mNSDYmJ/d6+r6gQd+FPh9a+wHxK/fOva+oLX2BH/GcN+VfyNVbiqpxmJn+2e/zrryvqB3hw7q/wAgPnOtcsCSZ5GvK+oLB7Nv/dG/yufIVrvb0/8ACsZ/0HPpX1fUGCz8x9akeECXSDy+tfV9QKPn5L+QobAu3+VP+YV7X1AHBDvp/MfpXrSiQqTy/wDKvq+oIfiIiQP7Rf8AmI+VSfPon+Ve19QMnTxTfrc611glG9+X1ryvqD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287463"/>
            <a:ext cx="2095500" cy="2695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6326" name="Picture 6" descr="File:Wally Cox 196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600200"/>
            <a:ext cx="4438650" cy="5705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WRITE DOWN A CALM BUT NOT ASSERTIVE LEADER </a:t>
            </a:r>
            <a:r>
              <a:rPr lang="en-US" dirty="0" smtClean="0"/>
              <a:t>IN YOUR LIFE.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5900" y="1625600"/>
            <a:ext cx="36322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095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THE NAME OF THE BEST LEADER YOU WORKED WITH IN YOUR LIFE…..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0" y="-5003588"/>
            <a:ext cx="6777817" cy="104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0     1     2      3      4      5      6     7     8      9      10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CALM BUT NOT ASSERTIVE=0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ASSERTIVE BUT NOT CALM=10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How would you evaluate yourself today: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What key stakeholders want you to be: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collegeaffairs.in/wp-content/uploads/Group-Discussion-Ti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533400"/>
            <a:ext cx="9753600" cy="6934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BEHAVIORAL GOAL:  </a:t>
            </a:r>
            <a:br>
              <a:rPr lang="en-US" dirty="0" smtClean="0"/>
            </a:br>
            <a:r>
              <a:rPr lang="en-US" dirty="0" smtClean="0"/>
              <a:t>10% IMPROVEMENT.</a:t>
            </a:r>
            <a:endParaRPr lang="en-US" dirty="0"/>
          </a:p>
        </p:txBody>
      </p:sp>
      <p:pic>
        <p:nvPicPr>
          <p:cNvPr id="78850" name="Picture 2" descr="http://petrolsmell.com/wp-content/uploads/2012/06/continuous_improvement-kaiz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795" y="2057400"/>
            <a:ext cx="7488052" cy="448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SCRIPTING FOR CALM/ASSERTIVE LEADERSHIP.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572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</a:t>
            </a:r>
            <a:r>
              <a:rPr lang="en-US" dirty="0" smtClean="0"/>
              <a:t>Are A </a:t>
            </a:r>
            <a:r>
              <a:rPr lang="en-US" dirty="0" smtClean="0"/>
              <a:t>Consultant and Get an Opportunity for a </a:t>
            </a:r>
            <a:r>
              <a:rPr lang="en-US" dirty="0" smtClean="0"/>
              <a:t>Prospect Meeting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1524000"/>
            <a:ext cx="4291180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37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POTENTIAL CLIENT DISCUSSES THE PROBLEM WITH YOU….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1739900"/>
            <a:ext cx="508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1172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WRITE DOWN AN </a:t>
            </a:r>
            <a:r>
              <a:rPr lang="en-US" dirty="0" smtClean="0"/>
              <a:t>EXAMPLE OF CALM BUT </a:t>
            </a:r>
            <a:r>
              <a:rPr lang="en-US" dirty="0" smtClean="0"/>
              <a:t>NOT ASSERTIVE </a:t>
            </a:r>
            <a:r>
              <a:rPr lang="en-US" dirty="0" smtClean="0"/>
              <a:t>RESPONSE:</a:t>
            </a:r>
            <a:endParaRPr lang="en-US" dirty="0"/>
          </a:p>
        </p:txBody>
      </p:sp>
      <p:pic>
        <p:nvPicPr>
          <p:cNvPr id="82946" name="Picture 2" descr="http://www.bookslibros.com/images/writing%20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4229100" cy="4162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423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FOR YOU TODAY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530352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32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GIVE ME AN EXAMPLE OF AN ASSERTIVE BUT NOT CALM RESPONSE.</a:t>
            </a:r>
            <a:endParaRPr lang="en-US" dirty="0"/>
          </a:p>
        </p:txBody>
      </p:sp>
      <p:pic>
        <p:nvPicPr>
          <p:cNvPr id="80898" name="Picture 2" descr="http://www.bookslibros.com/images/writing%20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0"/>
            <a:ext cx="4229100" cy="4162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3943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GIVE ME AN EXAMPLE OF </a:t>
            </a:r>
            <a:br>
              <a:rPr lang="en-US" dirty="0" smtClean="0"/>
            </a:br>
            <a:r>
              <a:rPr lang="en-US" dirty="0" smtClean="0"/>
              <a:t>A CALM/ASSERTIVE RESPONSE.</a:t>
            </a:r>
            <a:endParaRPr lang="en-US" dirty="0"/>
          </a:p>
        </p:txBody>
      </p:sp>
      <p:pic>
        <p:nvPicPr>
          <p:cNvPr id="79874" name="Picture 2" descr="http://www.bookslibros.com/images/writing%20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752600"/>
            <a:ext cx="4229100" cy="4162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344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SCRIPTS ARE SO COMMON WE DON’T THINK ABOUT THEM.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662113"/>
            <a:ext cx="62865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77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5878289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41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Fake it </a:t>
            </a:r>
            <a:br>
              <a:rPr lang="en-US" dirty="0" smtClean="0"/>
            </a:br>
            <a:r>
              <a:rPr lang="en-US" dirty="0" smtClean="0"/>
              <a:t>Until Your Company Becomes It.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Script communications to create the impression that stakeholders are talking with calm/assertive leaders.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5182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VALUE OF MANDATING 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Predictability.</a:t>
            </a:r>
          </a:p>
          <a:p>
            <a:r>
              <a:rPr lang="en-US" dirty="0" smtClean="0"/>
              <a:t>Impersonal.</a:t>
            </a:r>
          </a:p>
          <a:p>
            <a:r>
              <a:rPr lang="en-US" dirty="0" smtClean="0"/>
              <a:t>Explicit Expression of Corporate Values.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5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STORY OF PRESIDENT EISENHOWER AND JOHN FOSTER DULLES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213539" cy="46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93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SCRIPTS FOR YOUR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Talk like a TV weatherman:  </a:t>
            </a:r>
            <a:r>
              <a:rPr lang="en-US" dirty="0" smtClean="0"/>
              <a:t>“Based on past history in projects similar to yours, I believe that there is an 80% chance of success.”                  </a:t>
            </a:r>
          </a:p>
          <a:p>
            <a:r>
              <a:rPr lang="en-US" dirty="0" smtClean="0"/>
              <a:t>“No problem!”</a:t>
            </a:r>
          </a:p>
          <a:p>
            <a:r>
              <a:rPr lang="en-US" dirty="0" smtClean="0"/>
              <a:t>“We will do our best….”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38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CAN YOU WRITE DOWN AN EXAMPLE </a:t>
            </a:r>
            <a:br>
              <a:rPr lang="en-US" sz="3200" dirty="0" smtClean="0"/>
            </a:br>
            <a:r>
              <a:rPr lang="en-US" sz="3200" dirty="0" smtClean="0"/>
              <a:t>IN YOUR BUSINESS: </a:t>
            </a:r>
            <a:endParaRPr lang="en-US" sz="3200" dirty="0"/>
          </a:p>
        </p:txBody>
      </p:sp>
      <p:pic>
        <p:nvPicPr>
          <p:cNvPr id="79874" name="Picture 2" descr="http://1.bp.blogspot.com/-_02OACWeYNQ/UuAAf-6HDzI/AAAAAAAAJKE/yIXT085we5E/s1600/Famous+Probability+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73152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“Of course WE think we are the best for you.  But if there is another organization with a  program that is a better fit, I’ll make a referral.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Origins of Calm/Assertive Leadership.</a:t>
            </a:r>
          </a:p>
          <a:p>
            <a:r>
              <a:rPr lang="en-US" dirty="0" smtClean="0"/>
              <a:t>Tie to neurobiology and to behavioral science.</a:t>
            </a:r>
          </a:p>
          <a:p>
            <a:r>
              <a:rPr lang="en-US" dirty="0" smtClean="0"/>
              <a:t>Examine Calm/Assertive “Scripts” that can be used by you and your team.</a:t>
            </a:r>
          </a:p>
          <a:p>
            <a:r>
              <a:rPr lang="en-US" dirty="0" smtClean="0"/>
              <a:t>Incentivize “Calm/Assertive Leadership” so it is institutionalized into the culture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Improve your ability to win using Calm/Assertive Leadership.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0718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VERY Powerful Calm/Assertive Tool: Paraphrase.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 will summarize what I have heard you say to make sure I “get it.”  And then I will explain how we might be of value…….</a:t>
            </a:r>
          </a:p>
        </p:txBody>
      </p:sp>
    </p:spTree>
    <p:extLst>
      <p:ext uri="{BB962C8B-B14F-4D97-AF65-F5344CB8AC3E}">
        <p14:creationId xmlns:p14="http://schemas.microsoft.com/office/powerpoint/2010/main" xmlns="" val="31332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Write down something you can do next week that might involve paraphrasing.</a:t>
            </a:r>
          </a:p>
        </p:txBody>
      </p:sp>
    </p:spTree>
    <p:extLst>
      <p:ext uri="{BB962C8B-B14F-4D97-AF65-F5344CB8AC3E}">
        <p14:creationId xmlns:p14="http://schemas.microsoft.com/office/powerpoint/2010/main" xmlns="" val="17495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KILLER CLOSE TO SHOW YOU ARE CALM AND ASSERTIVE: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“My last question is the most important: what questions have I failed to ask that I should have asked to better understand the situation and your needs?”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2942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static.ddmcdn.com/gif/virtual-moderator-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6286500" cy="4124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INSTITUTIONALIZE CALM/ASSERTIVE LEADERSHIP.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549639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57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HIRING CALM/ASSERTIVE LEADERS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 Check Questions:  give me an example of how the candidate has acted during a crisis or when things were not going well.</a:t>
            </a:r>
          </a:p>
          <a:p>
            <a:r>
              <a:rPr lang="en-US" dirty="0" smtClean="0"/>
              <a:t>Give me an example of how the candidate expresses him/herself when the candidate’s ideas are not necessarily popular.</a:t>
            </a:r>
          </a:p>
        </p:txBody>
      </p:sp>
    </p:spTree>
    <p:extLst>
      <p:ext uri="{BB962C8B-B14F-4D97-AF65-F5344CB8AC3E}">
        <p14:creationId xmlns:p14="http://schemas.microsoft.com/office/powerpoint/2010/main" xmlns="" val="18219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INSTITUTIONALIZING CALM/ASSERTIVE LEADERSHIP: performance appraisals.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Employee expresses ideas in probability statements.  0 (never) to 10 (always).</a:t>
            </a:r>
          </a:p>
          <a:p>
            <a:r>
              <a:rPr lang="en-US" dirty="0" smtClean="0"/>
              <a:t>Employee paraphrases the ideas of others. 0 (never) to 10 (always).</a:t>
            </a:r>
          </a:p>
          <a:p>
            <a:r>
              <a:rPr lang="en-US" dirty="0" smtClean="0"/>
              <a:t>Employee conveys a sense of being calm. 0 (never) to 10 (always).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INSTITUTIONALIZING </a:t>
            </a:r>
            <a:br>
              <a:rPr lang="en-US" dirty="0" smtClean="0"/>
            </a:br>
            <a:r>
              <a:rPr lang="en-US" dirty="0" smtClean="0"/>
              <a:t>CALM ASSERTIVE LEADERSHIP.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scripts and mandate the use.</a:t>
            </a:r>
          </a:p>
          <a:p>
            <a:r>
              <a:rPr lang="en-US" dirty="0" smtClean="0"/>
              <a:t>Fake it until you become it.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COMPENSATING CALM/ASSERTIVE LEADERS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it part of the compensation plan?</a:t>
            </a:r>
          </a:p>
          <a:p>
            <a:r>
              <a:rPr lang="en-US" dirty="0" smtClean="0"/>
              <a:t>The percentage is less important than the fact that it “counts.”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54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INSTITUTIONALIZING CALM/ASSERTIVE LEADERSHIP.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team members to express their confidence level in percentages and then hold them accountable.</a:t>
            </a:r>
          </a:p>
          <a:p>
            <a:r>
              <a:rPr lang="en-US" dirty="0" smtClean="0"/>
              <a:t>Use paraphrasing.</a:t>
            </a:r>
          </a:p>
          <a:p>
            <a:r>
              <a:rPr lang="en-US" dirty="0" smtClean="0"/>
              <a:t>Script for yourself the last </a:t>
            </a:r>
            <a:r>
              <a:rPr lang="en-US" dirty="0" smtClean="0"/>
              <a:t>five</a:t>
            </a:r>
            <a:r>
              <a:rPr lang="en-US" dirty="0" smtClean="0"/>
              <a:t> </a:t>
            </a:r>
            <a:r>
              <a:rPr lang="en-US" dirty="0" smtClean="0"/>
              <a:t>minutes of a meeting: what </a:t>
            </a:r>
            <a:r>
              <a:rPr lang="en-US" dirty="0" smtClean="0"/>
              <a:t>questions have I not asked that I should have asked?”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PROGRAM IS “IDEAS TO ACTION.”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40106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205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Write Down a Specific Action </a:t>
            </a:r>
            <a:br>
              <a:rPr lang="en-US" dirty="0" smtClean="0"/>
            </a:br>
            <a:r>
              <a:rPr lang="en-US" dirty="0" smtClean="0"/>
              <a:t>You Can Take Next Week.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45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naturalheightgrowth.com/wp-content/uploads/2013/05/stretchi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85800"/>
            <a:ext cx="5400675" cy="4676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CALM/ASSERTIVE: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4028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LEVELS OF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07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LEVELS OF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83807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261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YOUR BRAIN CONTAINS FEEDBACK LOOPS RUNNING IN MANY DIRECTIONS…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5608310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976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AMY CUDDY, PH.D. </a:t>
            </a:r>
            <a:br>
              <a:rPr lang="en-US" dirty="0" smtClean="0"/>
            </a:br>
            <a:r>
              <a:rPr lang="en-US" dirty="0" smtClean="0"/>
              <a:t>HARVARD UNIVERSITY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http://www.youtube.com/watch?v=Ks-_Mh1QhMc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499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8066" name="Picture 2" descr="http://www.football-cover.com/football_wallpaper/bpl_triumph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-1524000"/>
            <a:ext cx="12532551" cy="9784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4.bp.blogspot.com/-pZI9dJkBqC4/T6BNxwIiaHI/AAAAAAAABFk/ImzJ0-rezeQ/s1600/w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7633297" cy="5394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teamoneverse.files.wordpress.com/2011/08/tigerwoods-fist-pu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85800"/>
            <a:ext cx="5157143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YOUR STAKEHOLDERS CRAVE FROM YOU:</a:t>
            </a:r>
            <a:endParaRPr lang="en-US" dirty="0"/>
          </a:p>
        </p:txBody>
      </p:sp>
      <p:pic>
        <p:nvPicPr>
          <p:cNvPr id="1026" name="Picture 2" descr="http://blog.tate.org.uk/tate-tales/wp-content/uploads/2008/10/P78348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447800"/>
            <a:ext cx="3219450" cy="487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t9guucc6nuua.cloudfront.net/media/LargeL/73b8e855-8e7c-4968-a892-64edaa3db88b.jpg?v=544697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nationalreport.net/wp-content/uploads/2014/03/special-olymp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05000"/>
            <a:ext cx="6571158" cy="3840480"/>
          </a:xfrm>
          <a:prstGeom prst="rect">
            <a:avLst/>
          </a:prstGeom>
          <a:noFill/>
        </p:spPr>
      </p:pic>
      <p:pic>
        <p:nvPicPr>
          <p:cNvPr id="5" name="Picture 4" descr="http://www.teambath.com/wp-content/uploads/2013/03/SAM_3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-6324600"/>
            <a:ext cx="5351072" cy="5852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teambath.com/wp-content/uploads/2013/03/SAM_3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81000"/>
            <a:ext cx="5351072" cy="5852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andrewduffycca.files.wordpress.com/2010/01/nervous-woma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"/>
            <a:ext cx="5400675" cy="8086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cbsnews1.cbsistatic.com/hub/i/r/2011/10/04/37d40a05-a645-11e2-a3f0-029118418759/thumbnail/620x350/849534a3efcc8872ad261b7670d9e958/iStock_000012224388X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8746882" cy="493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0.tqn.com/d/np/body-language/11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838200"/>
            <a:ext cx="3863740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LARRY GOES ON A SALES CALL.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519238"/>
            <a:ext cx="30003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48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fake it until you become it.</a:t>
            </a:r>
          </a:p>
          <a:p>
            <a:r>
              <a:rPr lang="en-US" dirty="0" smtClean="0"/>
              <a:t>Avoid postures that stimulate cortisol.</a:t>
            </a:r>
          </a:p>
          <a:p>
            <a:r>
              <a:rPr lang="en-US" dirty="0" smtClean="0"/>
              <a:t>Engage in postures that stimulate testosterone.</a:t>
            </a:r>
          </a:p>
          <a:p>
            <a:r>
              <a:rPr lang="en-US" dirty="0" smtClean="0"/>
              <a:t>Make this a part of your check list when making sales calls or going to meetings.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793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Origins of Calm/Assertive Leadership.</a:t>
            </a:r>
          </a:p>
          <a:p>
            <a:r>
              <a:rPr lang="en-US" dirty="0" smtClean="0"/>
              <a:t>Tie to neurobiology and behavioral science.</a:t>
            </a:r>
          </a:p>
          <a:p>
            <a:r>
              <a:rPr lang="en-US" dirty="0" smtClean="0"/>
              <a:t>Examine Calm/Assertive “Scripts” that can be used by you and your team.</a:t>
            </a:r>
          </a:p>
          <a:p>
            <a:r>
              <a:rPr lang="en-US" dirty="0" smtClean="0"/>
              <a:t>Institutionalize use of scripts; </a:t>
            </a:r>
          </a:p>
          <a:p>
            <a:r>
              <a:rPr lang="en-US" dirty="0" smtClean="0"/>
              <a:t>Incentivize “Calm/Assertive Leadership” so it is institutionalized into the culture.</a:t>
            </a:r>
          </a:p>
          <a:p>
            <a:r>
              <a:rPr lang="en-US" dirty="0" smtClean="0"/>
              <a:t>Hire calm assertive leaders.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626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opportunities to use non chemical body posture to stimulate testosterone. Make it a check list item on your calendar.</a:t>
            </a:r>
          </a:p>
          <a:p>
            <a:r>
              <a:rPr lang="en-US" dirty="0" smtClean="0"/>
              <a:t>Watch yourself for body postures that will increase </a:t>
            </a:r>
            <a:r>
              <a:rPr lang="en-US" dirty="0" err="1" smtClean="0"/>
              <a:t>cortisol</a:t>
            </a:r>
            <a:r>
              <a:rPr lang="en-US" dirty="0" smtClean="0"/>
              <a:t>.</a:t>
            </a:r>
          </a:p>
          <a:p>
            <a:r>
              <a:rPr lang="en-US" dirty="0" smtClean="0"/>
              <a:t>Watch for decisions made while in a high </a:t>
            </a:r>
            <a:r>
              <a:rPr lang="en-US" dirty="0" err="1" smtClean="0"/>
              <a:t>cortisol</a:t>
            </a:r>
            <a:r>
              <a:rPr lang="en-US" dirty="0" smtClean="0"/>
              <a:t> inducing body position, e.g. in a car or airplane.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h2.redbubble.net/image.9699763.1040/fig,creme,mens,ffffff.u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905000"/>
            <a:ext cx="529590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577785" y="282386"/>
            <a:ext cx="6217920" cy="62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05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hour free consult by phone to turn ideas into action.</a:t>
            </a:r>
          </a:p>
          <a:p>
            <a:r>
              <a:rPr lang="en-US" dirty="0" smtClean="0"/>
              <a:t>Give us your business card for a copy of this presentation.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85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PSYCHOLOGY TODAY MAGAZINE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http://www.psychologytoday.com/blog/platform-success/201303/people-want-follow-calm-assertive-leaders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http://www.psychologytoday.com/blog/platform-success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68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effectLst/>
              </a:rPr>
              <a:t> </a:t>
            </a:r>
            <a:endParaRPr lang="en-US" b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06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BECAUSE THE WORLD IS SO UNCERTAIN!</a:t>
            </a:r>
            <a:endParaRPr lang="en-US" dirty="0"/>
          </a:p>
        </p:txBody>
      </p:sp>
      <p:pic>
        <p:nvPicPr>
          <p:cNvPr id="75778" name="Picture 2" descr="http://media.wizards.com/images/magic/daily/wallpapers/IncreasingConfusion_DKA_1280x960_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3999"/>
            <a:ext cx="7115175" cy="533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30352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62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975</Words>
  <Application>Microsoft Office PowerPoint</Application>
  <PresentationFormat>On-screen Show (4:3)</PresentationFormat>
  <Paragraphs>151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FAKE IT TILL YOU BECOME IT: CALM ASSERTIVE LEADERSHIP</vt:lpstr>
      <vt:lpstr>THE LEADER WHO MOST INSPIRED YOU: (BOSS, PARENT, FICTIONAL CHARACTER)</vt:lpstr>
      <vt:lpstr>OBJECTIVES FOR YOU TODAY</vt:lpstr>
      <vt:lpstr>Slide 4</vt:lpstr>
      <vt:lpstr>THIS PROGRAM IS “IDEAS TO ACTION.”</vt:lpstr>
      <vt:lpstr>WHAT YOUR STAKEHOLDERS CRAVE FROM YOU:</vt:lpstr>
      <vt:lpstr>Slide 7</vt:lpstr>
      <vt:lpstr>BECAUSE THE WORLD IS SO UNCERTAIN!</vt:lpstr>
      <vt:lpstr>ORIGINS</vt:lpstr>
      <vt:lpstr>BEHAVIORAL SCIENCE</vt:lpstr>
      <vt:lpstr>Journal of Business Psychology, 2010.</vt:lpstr>
      <vt:lpstr>Study Overview</vt:lpstr>
      <vt:lpstr>CALM AND ASSERTIVE</vt:lpstr>
      <vt:lpstr>Slide 14</vt:lpstr>
      <vt:lpstr>Slide 15</vt:lpstr>
      <vt:lpstr>Slide 16</vt:lpstr>
      <vt:lpstr>Assertive but Not Calm: Rush Limbaugh.</vt:lpstr>
      <vt:lpstr>Lewis Black: Calm…Calm….ASSERTIVE</vt:lpstr>
      <vt:lpstr>AN ASSERTIVE BUT NOT  CALM LEADER IN YOUR LIFE?</vt:lpstr>
      <vt:lpstr>Calm But Not Assertive:  Jeff the Nice HR Director.</vt:lpstr>
      <vt:lpstr>WRITE DOWN A CALM BUT NOT ASSERTIVE LEADER IN YOUR LIFE.</vt:lpstr>
      <vt:lpstr>REVIEW THE NAME OF THE BEST LEADER YOU WORKED WITH IN YOUR LIFE…..</vt:lpstr>
      <vt:lpstr>Slide 23</vt:lpstr>
      <vt:lpstr>Slide 24</vt:lpstr>
      <vt:lpstr>BEHAVIORAL GOAL:   10% IMPROVEMENT.</vt:lpstr>
      <vt:lpstr>SCRIPTING FOR CALM/ASSERTIVE LEADERSHIP.</vt:lpstr>
      <vt:lpstr>You Are A Consultant and Get an Opportunity for a Prospect Meeting.</vt:lpstr>
      <vt:lpstr>THE POTENTIAL CLIENT DISCUSSES THE PROBLEM WITH YOU….</vt:lpstr>
      <vt:lpstr>WRITE DOWN AN EXAMPLE OF CALM BUT NOT ASSERTIVE RESPONSE:</vt:lpstr>
      <vt:lpstr>GIVE ME AN EXAMPLE OF AN ASSERTIVE BUT NOT CALM RESPONSE.</vt:lpstr>
      <vt:lpstr>GIVE ME AN EXAMPLE OF  A CALM/ASSERTIVE RESPONSE.</vt:lpstr>
      <vt:lpstr>SCRIPTS ARE SO COMMON WE DON’T THINK ABOUT THEM.</vt:lpstr>
      <vt:lpstr>Slide 33</vt:lpstr>
      <vt:lpstr>Fake it  Until Your Company Becomes It.</vt:lpstr>
      <vt:lpstr>VALUE OF MANDATING SCRIPTS</vt:lpstr>
      <vt:lpstr>STORY OF PRESIDENT EISENHOWER AND JOHN FOSTER DULLES</vt:lpstr>
      <vt:lpstr>SCRIPTS FOR YOUR TEAM</vt:lpstr>
      <vt:lpstr>CAN YOU WRITE DOWN AN EXAMPLE  IN YOUR BUSINESS: </vt:lpstr>
      <vt:lpstr>Scripts</vt:lpstr>
      <vt:lpstr>VERY Powerful Calm/Assertive Tool: Paraphrase.</vt:lpstr>
      <vt:lpstr>Exercise</vt:lpstr>
      <vt:lpstr>KILLER CLOSE TO SHOW YOU ARE CALM AND ASSERTIVE:</vt:lpstr>
      <vt:lpstr>Slide 43</vt:lpstr>
      <vt:lpstr>INSTITUTIONALIZE CALM/ASSERTIVE LEADERSHIP.</vt:lpstr>
      <vt:lpstr>HIRING CALM/ASSERTIVE LEADERS</vt:lpstr>
      <vt:lpstr>INSTITUTIONALIZING CALM/ASSERTIVE LEADERSHIP: performance appraisals.</vt:lpstr>
      <vt:lpstr>INSTITUTIONALIZING  CALM ASSERTIVE LEADERSHIP.</vt:lpstr>
      <vt:lpstr>COMPENSATING CALM/ASSERTIVE LEADERS</vt:lpstr>
      <vt:lpstr>INSTITUTIONALIZING CALM/ASSERTIVE LEADERSHIP.</vt:lpstr>
      <vt:lpstr>Write Down a Specific Action  You Can Take Next Week.</vt:lpstr>
      <vt:lpstr>Slide 51</vt:lpstr>
      <vt:lpstr>CALM/ASSERTIVE:</vt:lpstr>
      <vt:lpstr>HIGH LEVELS OF </vt:lpstr>
      <vt:lpstr>LOW LEVELS OF </vt:lpstr>
      <vt:lpstr>YOUR BRAIN CONTAINS FEEDBACK LOOPS RUNNING IN MANY DIRECTIONS…</vt:lpstr>
      <vt:lpstr>AMY CUDDY, PH.D.  HARVARD UNIVERSITY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LARRY GOES ON A SALES CALL.</vt:lpstr>
      <vt:lpstr>IMPLICATIONS</vt:lpstr>
      <vt:lpstr>SUMMARY</vt:lpstr>
      <vt:lpstr>SUMMARY</vt:lpstr>
      <vt:lpstr>Slide 70</vt:lpstr>
      <vt:lpstr>Slide 71</vt:lpstr>
      <vt:lpstr>PSYCHOLOGY TODAY MAGAZINE</vt:lpstr>
      <vt:lpstr>Slide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TEAM:  CALM ASSERTIVE LEADERS</dc:title>
  <dc:creator>lstybel</dc:creator>
  <cp:lastModifiedBy>Larry</cp:lastModifiedBy>
  <cp:revision>52</cp:revision>
  <dcterms:created xsi:type="dcterms:W3CDTF">2013-06-03T15:27:43Z</dcterms:created>
  <dcterms:modified xsi:type="dcterms:W3CDTF">2014-09-09T22:17:52Z</dcterms:modified>
</cp:coreProperties>
</file>